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9144000" cy="5143500" type="screen16x9"/>
  <p:notesSz cx="6858000" cy="9144000"/>
  <p:embeddedFontLst>
    <p:embeddedFont>
      <p:font typeface="Roboto Black" charset="0"/>
      <p:bold r:id="rId12"/>
      <p:boldItalic r:id="rId13"/>
    </p:embeddedFont>
    <p:embeddedFont>
      <p:font typeface="Roboto" charset="0"/>
      <p:regular r:id="rId14"/>
      <p:bold r:id="rId15"/>
      <p:italic r:id="rId16"/>
      <p:boldItalic r:id="rId17"/>
    </p:embeddedFont>
    <p:embeddedFont>
      <p:font typeface="Calibri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-84" y="-5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fd95aa0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g120fd95aa0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g120fd95aa07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None/>
              </a:pPr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0fd95aa07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8" name="Google Shape;68;g120fd95aa07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20fd95aa07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" name="Google Shape;89;g120fd95aa07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0fd95aa07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g120fd95aa07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0fd95aa07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120fd95aa07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0fd95aa07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8" name="Google Shape;168;g120fd95aa07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0fd95aa07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20fd95aa07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0fd95aa07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6" name="Google Shape;246;g120fd95aa07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20fd95aa07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120fd95aa07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jpeg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3139" y="3867894"/>
            <a:ext cx="2926773" cy="8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5801" y="771550"/>
            <a:ext cx="3126119" cy="72964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725800" y="2499750"/>
            <a:ext cx="8042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" sz="40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Дипломный </a:t>
            </a:r>
            <a:r>
              <a:rPr lang="ru" sz="40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проект</a:t>
            </a:r>
            <a:endParaRPr sz="40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9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8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755576" y="3241308"/>
            <a:ext cx="6750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" sz="16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ИО </a:t>
            </a:r>
            <a:r>
              <a:rPr lang="ru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участника </a:t>
            </a:r>
            <a:r>
              <a:rPr lang="ru" sz="16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курса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" sz="1600" b="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sym typeface="Roboto"/>
              </a:rPr>
              <a:t>Евгений Андреевич Н.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091077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323524" y="690250"/>
            <a:ext cx="3133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О чём Ваш проект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539552" y="1552024"/>
            <a:ext cx="3528300" cy="10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526343" y="1244247"/>
            <a:ext cx="351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lang="ru" b="1" dirty="0" smtClean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b="1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Детекция позы на видео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293844" y="1182692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4816544" y="1552024"/>
            <a:ext cx="4075800" cy="12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4803336" y="1244247"/>
            <a:ext cx="351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</a:t>
            </a:r>
            <a:r>
              <a:rPr lang="en-US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Написать работоспособный код, который способен нанести на человека в видео ключевые точки и показать положение его конечностей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4570837" y="1182692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539551" y="3393162"/>
            <a:ext cx="3528300" cy="12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526341" y="3085385"/>
            <a:ext cx="4277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Актуальность </a:t>
            </a:r>
            <a:r>
              <a:rPr lang="ru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предложения</a:t>
            </a:r>
            <a:r>
              <a:rPr lang="en-US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b="1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Данный код актуален для тех кто самостоятельно занимается каким-либо видом спорта, либо просто тренируется в спортзале.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293843" y="3023830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4501156" y="1347614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-73024" y="3056061"/>
            <a:ext cx="46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180676" y="3205462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659029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/>
          <p:nvPr/>
        </p:nvSpPr>
        <p:spPr>
          <a:xfrm>
            <a:off x="362778" y="1456053"/>
            <a:ext cx="431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284278" y="2523542"/>
            <a:ext cx="4392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5292079" y="1177425"/>
            <a:ext cx="3419213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Продолжительность</a:t>
            </a:r>
            <a:r>
              <a:rPr lang="en-US" sz="180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5292067" y="1571575"/>
            <a:ext cx="1996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каждого из </a:t>
            </a:r>
            <a:r>
              <a:rPr lang="ru" sz="1050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этап</a:t>
            </a:r>
            <a:r>
              <a:rPr lang="ru-RU" sz="1050" b="1" dirty="0" err="1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ов</a:t>
            </a:r>
            <a:r>
              <a:rPr lang="en-US" sz="1050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-RU" sz="1050" b="1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В данном случае я не считал по отдельности этапы работы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5344640" y="2702378"/>
            <a:ext cx="1188000" cy="36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Сроки</a:t>
            </a:r>
            <a:r>
              <a:rPr lang="en-US" sz="18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050" b="0" i="0" u="none" strike="noStrike" cap="none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На данный проект было затрачено примерно месяц</a:t>
            </a:r>
            <a:endParaRPr sz="105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99" name="Google Shape;99;p16"/>
          <p:cNvSpPr/>
          <p:nvPr/>
        </p:nvSpPr>
        <p:spPr>
          <a:xfrm>
            <a:off x="5344640" y="3096044"/>
            <a:ext cx="13020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3719752" y="4227925"/>
            <a:ext cx="4991539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Мощностные</a:t>
            </a:r>
            <a:r>
              <a:rPr lang="ru" sz="18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 ресурсы</a:t>
            </a:r>
            <a:r>
              <a:rPr lang="en-US" sz="18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:</a:t>
            </a:r>
            <a:endParaRPr lang="ru-RU" sz="1800" dirty="0" smtClean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Основные ресурсы мощности это видеокарта </a:t>
            </a:r>
            <a:r>
              <a:rPr lang="en-US" sz="1100" dirty="0" err="1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Nvidia</a:t>
            </a:r>
            <a:r>
              <a:rPr lang="en-US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 GeForce 1070 (</a:t>
            </a:r>
            <a:r>
              <a:rPr lang="ru-R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8Гб</a:t>
            </a:r>
            <a:r>
              <a:rPr lang="en-US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)</a:t>
            </a:r>
            <a:r>
              <a:rPr lang="ru-R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, а также </a:t>
            </a:r>
            <a:r>
              <a:rPr lang="ru-RU" sz="1100" dirty="0" err="1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четырёхядерный</a:t>
            </a:r>
            <a:r>
              <a:rPr lang="ru-R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 процессор </a:t>
            </a:r>
            <a:r>
              <a:rPr lang="en-US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Intel Core i3. </a:t>
            </a:r>
            <a:r>
              <a:rPr lang="ru-R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Остальная </a:t>
            </a:r>
            <a:r>
              <a:rPr lang="ru-RU" sz="1100" dirty="0" err="1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компановка</a:t>
            </a:r>
            <a:r>
              <a:rPr lang="ru-R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 типичная для стандартных офисных машин.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358874" y="699550"/>
            <a:ext cx="2978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Планировани</a:t>
            </a:r>
            <a:r>
              <a:rPr lang="ru" sz="1800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е</a:t>
            </a:r>
            <a:r>
              <a:rPr lang="en-US" sz="1800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В связи с работой в настоящее время никак не связанной с программированием, были проблемы с планированием. Тем не менее большую часть свободного времени я занимался реализацией этого кода.</a:t>
            </a:r>
            <a:endParaRPr lang="ru" dirty="0" smtClean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02" name="Google Shape;102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722722" y="3812655"/>
            <a:ext cx="462611" cy="460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42277" y="2211710"/>
            <a:ext cx="446420" cy="446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340804" y="699542"/>
            <a:ext cx="455332" cy="45765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/>
          <p:nvPr/>
        </p:nvSpPr>
        <p:spPr>
          <a:xfrm>
            <a:off x="395536" y="1003863"/>
            <a:ext cx="4572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Источники </a:t>
            </a:r>
            <a:r>
              <a:rPr lang="ru" sz="24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данных</a:t>
            </a:r>
            <a:r>
              <a:rPr lang="en-US" sz="24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2400" b="0" i="0" u="none" strike="noStrike" cap="none" dirty="0">
              <a:solidFill>
                <a:schemeClr val="dk1"/>
              </a:solidFill>
              <a:latin typeface="Roboto Black"/>
              <a:ea typeface="Roboto Black"/>
              <a:sym typeface="Robo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Основной  источник данных – это </a:t>
            </a:r>
            <a:r>
              <a:rPr lang="ru-RU" dirty="0" err="1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репозиторий</a:t>
            </a:r>
            <a:r>
              <a:rPr lang="ru-RU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 на </a:t>
            </a:r>
            <a:r>
              <a:rPr lang="en-US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GitHub </a:t>
            </a:r>
            <a:r>
              <a:rPr lang="ru-RU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с </a:t>
            </a:r>
            <a:r>
              <a:rPr lang="ru-RU" dirty="0" err="1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предобученными</a:t>
            </a:r>
            <a:r>
              <a:rPr lang="ru-RU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 моделями </a:t>
            </a:r>
            <a:r>
              <a:rPr lang="en-US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YOLO</a:t>
            </a:r>
            <a:r>
              <a:rPr lang="ru-RU" dirty="0" smtClean="0">
                <a:solidFill>
                  <a:schemeClr val="dk1"/>
                </a:solidFill>
                <a:latin typeface="Roboto Black"/>
                <a:ea typeface="Roboto Black"/>
                <a:sym typeface="Roboto Black"/>
              </a:rPr>
              <a:t>, что облегчает работу с кодом и в разы ускоряет весь процесс.</a:t>
            </a: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7"/>
          <p:cNvSpPr/>
          <p:nvPr/>
        </p:nvSpPr>
        <p:spPr>
          <a:xfrm>
            <a:off x="395536" y="3166978"/>
            <a:ext cx="18003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413415" y="2643758"/>
            <a:ext cx="2232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7"/>
          <p:cNvSpPr/>
          <p:nvPr/>
        </p:nvSpPr>
        <p:spPr>
          <a:xfrm>
            <a:off x="395536" y="1396482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476672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2483768" y="3363838"/>
            <a:ext cx="1872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2501647" y="2643758"/>
            <a:ext cx="19263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4644008" y="3363838"/>
            <a:ext cx="18723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4661887" y="2643758"/>
            <a:ext cx="21423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6804248" y="3166978"/>
            <a:ext cx="1913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6822127" y="2643758"/>
            <a:ext cx="2232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8"/>
          <p:cNvSpPr/>
          <p:nvPr/>
        </p:nvSpPr>
        <p:spPr>
          <a:xfrm>
            <a:off x="395536" y="1003863"/>
            <a:ext cx="4572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Сбор и хранение </a:t>
            </a:r>
            <a:r>
              <a:rPr lang="ru" sz="24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данных</a:t>
            </a:r>
            <a:r>
              <a:rPr lang="en-US" sz="24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395536" y="3166978"/>
            <a:ext cx="18003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413415" y="2643758"/>
            <a:ext cx="2232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395535" y="1396482"/>
            <a:ext cx="5409271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Данные собирались и хранились на локальной машине, а также на дополнительном жёстком диске. В итоге работоспособный код был размещён в платформе </a:t>
            </a:r>
            <a:r>
              <a:rPr lang="en-US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GitHub </a:t>
            </a:r>
            <a:r>
              <a:rPr lang="ru-RU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 пометкой </a:t>
            </a:r>
            <a:r>
              <a:rPr lang="en-US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‘</a:t>
            </a:r>
            <a:r>
              <a:rPr lang="ru-RU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Общедоступный</a:t>
            </a:r>
            <a:r>
              <a:rPr lang="en-US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’</a:t>
            </a:r>
            <a:r>
              <a:rPr lang="ru-RU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400" b="1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476672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2483768" y="3363838"/>
            <a:ext cx="1872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8"/>
          <p:cNvSpPr/>
          <p:nvPr/>
        </p:nvSpPr>
        <p:spPr>
          <a:xfrm>
            <a:off x="2501647" y="2643758"/>
            <a:ext cx="19263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4644008" y="3363838"/>
            <a:ext cx="18723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8"/>
          <p:cNvSpPr/>
          <p:nvPr/>
        </p:nvSpPr>
        <p:spPr>
          <a:xfrm>
            <a:off x="4661887" y="2643758"/>
            <a:ext cx="21423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8"/>
          <p:cNvSpPr/>
          <p:nvPr/>
        </p:nvSpPr>
        <p:spPr>
          <a:xfrm>
            <a:off x="6804248" y="3166978"/>
            <a:ext cx="1913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8"/>
          <p:cNvSpPr/>
          <p:nvPr/>
        </p:nvSpPr>
        <p:spPr>
          <a:xfrm>
            <a:off x="6822127" y="2643758"/>
            <a:ext cx="2232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8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836712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/>
          <p:nvPr/>
        </p:nvSpPr>
        <p:spPr>
          <a:xfrm>
            <a:off x="283720" y="590140"/>
            <a:ext cx="4248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Технологический стек для проекта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539552" y="1714912"/>
            <a:ext cx="2664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526343" y="1244247"/>
            <a:ext cx="2245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293844" y="1182692"/>
            <a:ext cx="2730730" cy="1143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ru" sz="1200" b="0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Пакет </a:t>
            </a:r>
            <a:r>
              <a:rPr lang="en-US" sz="1200" b="0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Anaconda 3 (</a:t>
            </a:r>
            <a:r>
              <a:rPr lang="ru-RU" sz="1200" b="0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использование </a:t>
            </a:r>
            <a:r>
              <a:rPr lang="en-US" sz="1200" b="0" i="0" u="none" strike="noStrike" cap="none" dirty="0" err="1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Jupyter</a:t>
            </a:r>
            <a:r>
              <a:rPr lang="en-US" sz="1200" b="0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 notebook </a:t>
            </a:r>
            <a:r>
              <a:rPr lang="ru-RU" sz="1200" b="0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и </a:t>
            </a:r>
            <a:r>
              <a:rPr lang="en-US" sz="1200" b="0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Anaconda Prompt)</a:t>
            </a:r>
            <a:endParaRPr sz="1800" b="0" i="0" u="none" strike="noStrike" cap="none" dirty="0">
              <a:solidFill>
                <a:schemeClr val="tx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77" name="Google Shape;177;p20"/>
          <p:cNvSpPr/>
          <p:nvPr/>
        </p:nvSpPr>
        <p:spPr>
          <a:xfrm>
            <a:off x="3376384" y="1714912"/>
            <a:ext cx="24210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0"/>
          <p:cNvSpPr/>
          <p:nvPr/>
        </p:nvSpPr>
        <p:spPr>
          <a:xfrm>
            <a:off x="3363177" y="1244247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0"/>
          <p:cNvSpPr/>
          <p:nvPr/>
        </p:nvSpPr>
        <p:spPr>
          <a:xfrm>
            <a:off x="3130676" y="1182692"/>
            <a:ext cx="2592295" cy="1178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800"/>
            </a:pPr>
            <a:r>
              <a:rPr lang="ru" sz="1800" b="1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n-US" sz="1800" b="1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ru-RU" sz="1200" b="1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Использование библиотек </a:t>
            </a:r>
            <a:r>
              <a:rPr lang="en-US" sz="1200" b="1" dirty="0" err="1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OpenCV</a:t>
            </a:r>
            <a:r>
              <a:rPr lang="ru-RU" sz="1200" b="1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, </a:t>
            </a:r>
            <a:r>
              <a:rPr lang="en-US" b="1" dirty="0" err="1" smtClean="0">
                <a:solidFill>
                  <a:schemeClr val="tx1"/>
                </a:solidFill>
              </a:rPr>
              <a:t>Ultralytics</a:t>
            </a:r>
            <a:r>
              <a:rPr lang="ru-RU" b="1" dirty="0" smtClean="0">
                <a:solidFill>
                  <a:schemeClr val="tx1"/>
                </a:solidFill>
              </a:rPr>
              <a:t> (для </a:t>
            </a:r>
            <a:r>
              <a:rPr lang="en-US" b="1" dirty="0" smtClean="0">
                <a:solidFill>
                  <a:schemeClr val="tx1"/>
                </a:solidFill>
              </a:rPr>
              <a:t>YOLO</a:t>
            </a:r>
            <a:r>
              <a:rPr lang="ru-RU" b="1" dirty="0" smtClean="0">
                <a:solidFill>
                  <a:schemeClr val="tx1"/>
                </a:solidFill>
              </a:rPr>
              <a:t>)</a:t>
            </a:r>
            <a:r>
              <a:rPr lang="en-US" b="1" dirty="0" smtClean="0">
                <a:solidFill>
                  <a:schemeClr val="tx1"/>
                </a:solidFill>
              </a:rPr>
              <a:t>, </a:t>
            </a:r>
            <a:r>
              <a:rPr lang="en-US" b="1" dirty="0" err="1" smtClean="0">
                <a:solidFill>
                  <a:schemeClr val="tx1"/>
                </a:solidFill>
              </a:rPr>
              <a:t>Matplotlib</a:t>
            </a:r>
            <a:endParaRPr lang="en-US" b="1"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80" name="Google Shape;180;p20"/>
          <p:cNvSpPr/>
          <p:nvPr/>
        </p:nvSpPr>
        <p:spPr>
          <a:xfrm>
            <a:off x="4570836" y="3023830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81" name="Google Shape;181;p20"/>
          <p:cNvSpPr/>
          <p:nvPr/>
        </p:nvSpPr>
        <p:spPr>
          <a:xfrm>
            <a:off x="2483768" y="1198213"/>
            <a:ext cx="892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20"/>
          <p:cNvSpPr/>
          <p:nvPr/>
        </p:nvSpPr>
        <p:spPr>
          <a:xfrm>
            <a:off x="8215888" y="1203598"/>
            <a:ext cx="1612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0"/>
          <p:cNvSpPr/>
          <p:nvPr/>
        </p:nvSpPr>
        <p:spPr>
          <a:xfrm>
            <a:off x="-134011" y="2488643"/>
            <a:ext cx="46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0"/>
          <p:cNvSpPr/>
          <p:nvPr/>
        </p:nvSpPr>
        <p:spPr>
          <a:xfrm>
            <a:off x="5436096" y="1203598"/>
            <a:ext cx="5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0"/>
          <p:cNvSpPr/>
          <p:nvPr/>
        </p:nvSpPr>
        <p:spPr>
          <a:xfrm>
            <a:off x="6112688" y="1722823"/>
            <a:ext cx="24198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0"/>
          <p:cNvSpPr/>
          <p:nvPr/>
        </p:nvSpPr>
        <p:spPr>
          <a:xfrm>
            <a:off x="6099480" y="1252158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0"/>
          <p:cNvSpPr/>
          <p:nvPr/>
        </p:nvSpPr>
        <p:spPr>
          <a:xfrm>
            <a:off x="5866979" y="1190603"/>
            <a:ext cx="3117629" cy="1355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r>
              <a:rPr lang="en-US" sz="1800" b="0" i="0" u="none" strike="noStrike" cap="none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ru-RU" sz="1200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Для релиза используется </a:t>
            </a:r>
            <a:r>
              <a:rPr lang="ru-RU" sz="1200" dirty="0" err="1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фреймворк</a:t>
            </a:r>
            <a:r>
              <a:rPr lang="ru-RU" sz="1200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-US" sz="1200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Flask</a:t>
            </a:r>
            <a:r>
              <a:rPr lang="ru-RU" sz="1200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, так намного удобнее выпустить работоспособное приложение в </a:t>
            </a:r>
            <a:r>
              <a:rPr lang="en-US" sz="1200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Web-</a:t>
            </a:r>
            <a:r>
              <a:rPr lang="ru-RU" sz="1200" dirty="0" smtClean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среду.</a:t>
            </a:r>
            <a:r>
              <a:rPr lang="en-US" sz="1800" b="0" i="0" u="none" strike="noStrike" cap="none" dirty="0" smtClean="0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1800" b="0" i="0" u="none" strike="noStrike" cap="none" dirty="0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91" name="Google Shape;191;p20"/>
          <p:cNvSpPr/>
          <p:nvPr/>
        </p:nvSpPr>
        <p:spPr>
          <a:xfrm>
            <a:off x="526343" y="2831249"/>
            <a:ext cx="2664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20"/>
          <p:cNvSpPr/>
          <p:nvPr/>
        </p:nvSpPr>
        <p:spPr>
          <a:xfrm>
            <a:off x="526343" y="2526963"/>
            <a:ext cx="2245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0"/>
          <p:cNvSpPr/>
          <p:nvPr/>
        </p:nvSpPr>
        <p:spPr>
          <a:xfrm>
            <a:off x="293843" y="2465407"/>
            <a:ext cx="2673823" cy="1246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endParaRPr sz="1800" b="0" i="0" u="none" strike="noStrike" cap="none" dirty="0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94" name="Google Shape;194;p20"/>
          <p:cNvSpPr/>
          <p:nvPr/>
        </p:nvSpPr>
        <p:spPr>
          <a:xfrm>
            <a:off x="3376384" y="2997628"/>
            <a:ext cx="2421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3363177" y="2526963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3130677" y="2465408"/>
            <a:ext cx="2652170" cy="1246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5</a:t>
            </a:r>
            <a:endParaRPr sz="1800" b="0" i="0" u="none" strike="noStrike" cap="none" dirty="0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1861128" y="2470144"/>
            <a:ext cx="135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8102076" y="2494539"/>
            <a:ext cx="1612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20"/>
          <p:cNvSpPr/>
          <p:nvPr/>
        </p:nvSpPr>
        <p:spPr>
          <a:xfrm>
            <a:off x="5424773" y="2488707"/>
            <a:ext cx="625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0"/>
          <p:cNvSpPr/>
          <p:nvPr/>
        </p:nvSpPr>
        <p:spPr>
          <a:xfrm>
            <a:off x="6112688" y="3005539"/>
            <a:ext cx="26358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20"/>
          <p:cNvSpPr/>
          <p:nvPr/>
        </p:nvSpPr>
        <p:spPr>
          <a:xfrm>
            <a:off x="6099480" y="2534874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0"/>
          <p:cNvSpPr/>
          <p:nvPr/>
        </p:nvSpPr>
        <p:spPr>
          <a:xfrm>
            <a:off x="5868143" y="2470144"/>
            <a:ext cx="3186059" cy="1332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6</a:t>
            </a:r>
            <a:endParaRPr sz="1800" b="0" i="0" u="none" strike="noStrike" cap="none" dirty="0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05" name="Google Shape;205;p20"/>
          <p:cNvSpPr/>
          <p:nvPr/>
        </p:nvSpPr>
        <p:spPr>
          <a:xfrm>
            <a:off x="4570836" y="427000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06" name="Google Shape;206;p20"/>
          <p:cNvSpPr/>
          <p:nvPr/>
        </p:nvSpPr>
        <p:spPr>
          <a:xfrm>
            <a:off x="-134011" y="3734818"/>
            <a:ext cx="46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0"/>
          <p:cNvSpPr/>
          <p:nvPr/>
        </p:nvSpPr>
        <p:spPr>
          <a:xfrm>
            <a:off x="507909" y="4281196"/>
            <a:ext cx="2664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0"/>
          <p:cNvSpPr/>
          <p:nvPr/>
        </p:nvSpPr>
        <p:spPr>
          <a:xfrm>
            <a:off x="526343" y="3773138"/>
            <a:ext cx="2245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0"/>
          <p:cNvSpPr/>
          <p:nvPr/>
        </p:nvSpPr>
        <p:spPr>
          <a:xfrm>
            <a:off x="293843" y="3711582"/>
            <a:ext cx="2747037" cy="1355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7</a:t>
            </a:r>
            <a:endParaRPr sz="1800" b="0" i="0" u="none" strike="noStrike" cap="none" dirty="0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11" name="Google Shape;211;p20"/>
          <p:cNvSpPr/>
          <p:nvPr/>
        </p:nvSpPr>
        <p:spPr>
          <a:xfrm>
            <a:off x="3376384" y="4270005"/>
            <a:ext cx="26742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0"/>
          <p:cNvSpPr/>
          <p:nvPr/>
        </p:nvSpPr>
        <p:spPr>
          <a:xfrm>
            <a:off x="3363177" y="3773138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0"/>
          <p:cNvSpPr/>
          <p:nvPr/>
        </p:nvSpPr>
        <p:spPr>
          <a:xfrm>
            <a:off x="3130677" y="3711583"/>
            <a:ext cx="2592294" cy="1355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8</a:t>
            </a:r>
            <a:endParaRPr sz="1800" b="0" i="0" u="none" strike="noStrike" cap="none" dirty="0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14" name="Google Shape;214;p20"/>
          <p:cNvSpPr/>
          <p:nvPr/>
        </p:nvSpPr>
        <p:spPr>
          <a:xfrm>
            <a:off x="2064929" y="3716319"/>
            <a:ext cx="135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20"/>
          <p:cNvSpPr/>
          <p:nvPr/>
        </p:nvSpPr>
        <p:spPr>
          <a:xfrm>
            <a:off x="5026375" y="3723878"/>
            <a:ext cx="91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" name="Google Shape;218;p20"/>
          <p:cNvSpPr/>
          <p:nvPr/>
        </p:nvSpPr>
        <p:spPr>
          <a:xfrm>
            <a:off x="6194820" y="4042595"/>
            <a:ext cx="26358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0"/>
          <p:cNvSpPr/>
          <p:nvPr/>
        </p:nvSpPr>
        <p:spPr>
          <a:xfrm>
            <a:off x="6194820" y="3757976"/>
            <a:ext cx="298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0"/>
          <p:cNvSpPr/>
          <p:nvPr/>
        </p:nvSpPr>
        <p:spPr>
          <a:xfrm>
            <a:off x="5868144" y="3716319"/>
            <a:ext cx="3186058" cy="136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9</a:t>
            </a:r>
            <a:endParaRPr sz="1800" b="0" i="0" u="none" strike="noStrike" cap="none" dirty="0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21" name="Google Shape;221;p20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260648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21140" y="195486"/>
            <a:ext cx="1062559" cy="24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1"/>
          <p:cNvSpPr/>
          <p:nvPr/>
        </p:nvSpPr>
        <p:spPr>
          <a:xfrm>
            <a:off x="611560" y="1131590"/>
            <a:ext cx="4572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Метрики </a:t>
            </a:r>
            <a:r>
              <a:rPr lang="ru" sz="2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успешности</a:t>
            </a:r>
            <a:r>
              <a:rPr lang="en-US" sz="2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1"/>
          <p:cNvSpPr/>
          <p:nvPr/>
        </p:nvSpPr>
        <p:spPr>
          <a:xfrm>
            <a:off x="611559" y="1995685"/>
            <a:ext cx="8360991" cy="289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Разработка завершилась успехом с одной небольшой особенностью, в  </a:t>
            </a:r>
            <a:r>
              <a:rPr lang="en-US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HTML-</a:t>
            </a:r>
            <a:r>
              <a:rPr lang="ru-RU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интерфейсе после обработки видео, оно не запускается в браузере, так как отсутствует кодек (опробовано несколько браузеров). Было принято решение добавить вариант закачки обработанного видео, и это помогло. Скачанное видео на локальную машину запускается полностью обработанным и позволяет использовать это видео даже там, где нет возможности подключить интернет, либо нет нужды использовать интернет-трафик, так как видео можно использовать сразу и на любом устройстве.</a:t>
            </a:r>
            <a:endParaRPr sz="1400" b="1" i="0" u="none" strike="noStrike" cap="none" dirty="0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21"/>
          <p:cNvSpPr/>
          <p:nvPr/>
        </p:nvSpPr>
        <p:spPr>
          <a:xfrm>
            <a:off x="683568" y="2624594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1"/>
          <p:cNvSpPr/>
          <p:nvPr/>
        </p:nvSpPr>
        <p:spPr>
          <a:xfrm>
            <a:off x="3779912" y="2624594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1"/>
          <p:cNvSpPr/>
          <p:nvPr/>
        </p:nvSpPr>
        <p:spPr>
          <a:xfrm>
            <a:off x="6732240" y="2624594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3804506" y="3890348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1"/>
          <p:cNvSpPr/>
          <p:nvPr/>
        </p:nvSpPr>
        <p:spPr>
          <a:xfrm>
            <a:off x="6732240" y="3863013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1"/>
          <p:cNvSpPr/>
          <p:nvPr/>
        </p:nvSpPr>
        <p:spPr>
          <a:xfrm>
            <a:off x="755576" y="2427734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3851920" y="2427734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1"/>
          <p:cNvSpPr/>
          <p:nvPr/>
        </p:nvSpPr>
        <p:spPr>
          <a:xfrm>
            <a:off x="6804248" y="2427734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1"/>
          <p:cNvSpPr/>
          <p:nvPr/>
        </p:nvSpPr>
        <p:spPr>
          <a:xfrm>
            <a:off x="3851920" y="3665805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1"/>
          <p:cNvSpPr/>
          <p:nvPr/>
        </p:nvSpPr>
        <p:spPr>
          <a:xfrm>
            <a:off x="6808066" y="3665805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1"/>
          <p:cNvSpPr/>
          <p:nvPr/>
        </p:nvSpPr>
        <p:spPr>
          <a:xfrm>
            <a:off x="683568" y="3863013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1"/>
          <p:cNvSpPr/>
          <p:nvPr/>
        </p:nvSpPr>
        <p:spPr>
          <a:xfrm>
            <a:off x="755576" y="3666153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1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6230"/>
            <a:ext cx="9143998" cy="5145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4525" y="0"/>
            <a:ext cx="930852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260648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21140" y="195486"/>
            <a:ext cx="1062559" cy="24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2"/>
          <p:cNvSpPr/>
          <p:nvPr/>
        </p:nvSpPr>
        <p:spPr>
          <a:xfrm>
            <a:off x="576064" y="1518082"/>
            <a:ext cx="4572000" cy="163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Метрики начала обучения</a:t>
            </a:r>
            <a:endParaRPr sz="2400" b="0" i="0" u="none" strike="noStrike" cap="none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3" name="Google Shape;253;p22"/>
          <p:cNvSpPr/>
          <p:nvPr/>
        </p:nvSpPr>
        <p:spPr>
          <a:xfrm>
            <a:off x="3275856" y="697521"/>
            <a:ext cx="2411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2"/>
          <p:cNvSpPr/>
          <p:nvPr/>
        </p:nvSpPr>
        <p:spPr>
          <a:xfrm>
            <a:off x="3293603" y="1615901"/>
            <a:ext cx="1907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2"/>
          <p:cNvSpPr/>
          <p:nvPr/>
        </p:nvSpPr>
        <p:spPr>
          <a:xfrm>
            <a:off x="3293603" y="2552005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22"/>
          <p:cNvSpPr/>
          <p:nvPr/>
        </p:nvSpPr>
        <p:spPr>
          <a:xfrm>
            <a:off x="576064" y="3128069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" name="Google Shape;260;p22"/>
          <p:cNvSpPr/>
          <p:nvPr/>
        </p:nvSpPr>
        <p:spPr>
          <a:xfrm>
            <a:off x="3293603" y="3435846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22"/>
          <p:cNvSpPr/>
          <p:nvPr/>
        </p:nvSpPr>
        <p:spPr>
          <a:xfrm>
            <a:off x="3293602" y="4371950"/>
            <a:ext cx="3546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2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" name="Рисунок 15" descr="Метрика2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8835" y="0"/>
            <a:ext cx="470516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72008"/>
            <a:ext cx="9144000" cy="5236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21140" y="195486"/>
            <a:ext cx="1062559" cy="24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3"/>
          <p:cNvSpPr/>
          <p:nvPr/>
        </p:nvSpPr>
        <p:spPr>
          <a:xfrm>
            <a:off x="0" y="541538"/>
            <a:ext cx="3790765" cy="683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Метрики по окончании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обучения</a:t>
            </a:r>
            <a:endParaRPr sz="24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72" name="Google Shape;272;p23"/>
          <p:cNvSpPr/>
          <p:nvPr/>
        </p:nvSpPr>
        <p:spPr>
          <a:xfrm>
            <a:off x="611560" y="1563638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6" name="Google Shape;276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260648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/>
          <p:nvPr/>
        </p:nvSpPr>
        <p:spPr>
          <a:xfrm>
            <a:off x="611560" y="1923678"/>
            <a:ext cx="3960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3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" name="Рисунок 8" descr="Метрика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1270" y="-124287"/>
            <a:ext cx="5752730" cy="52677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435</Words>
  <Application>Microsoft Office PowerPoint</Application>
  <PresentationFormat>Экран (16:9)</PresentationFormat>
  <Paragraphs>62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Roboto Black</vt:lpstr>
      <vt:lpstr>Roboto</vt:lpstr>
      <vt:lpstr>Calibri</vt:lpstr>
      <vt:lpstr>Simple Light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Apost</cp:lastModifiedBy>
  <cp:revision>11</cp:revision>
  <dcterms:modified xsi:type="dcterms:W3CDTF">2025-02-18T13:42:38Z</dcterms:modified>
</cp:coreProperties>
</file>